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ella Respira"/>
      <p:regular r:id="rId19"/>
    </p:embeddedFont>
    <p:embeddedFont>
      <p:font typeface="DM Sans Light"/>
      <p:regular r:id="rId20"/>
      <p:bold r:id="rId21"/>
      <p:italic r:id="rId22"/>
      <p:boldItalic r:id="rId23"/>
    </p:embeddedFont>
    <p:embeddedFont>
      <p:font typeface="DM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DMSansLight-regular.fntdata"/><Relationship Id="rId22" Type="http://schemas.openxmlformats.org/officeDocument/2006/relationships/font" Target="fonts/DMSansLight-italic.fntdata"/><Relationship Id="rId21" Type="http://schemas.openxmlformats.org/officeDocument/2006/relationships/font" Target="fonts/DMSansLight-bold.fntdata"/><Relationship Id="rId24" Type="http://schemas.openxmlformats.org/officeDocument/2006/relationships/font" Target="fonts/DMSans-regular.fntdata"/><Relationship Id="rId23" Type="http://schemas.openxmlformats.org/officeDocument/2006/relationships/font" Target="fonts/DMSansLight-boldItalic.fntdata"/><Relationship Id="rId26" Type="http://schemas.openxmlformats.org/officeDocument/2006/relationships/font" Target="fonts/DMSans-italic.fntdata"/><Relationship Id="rId25" Type="http://schemas.openxmlformats.org/officeDocument/2006/relationships/font" Target="fonts/DMSans-bold.fntdata"/><Relationship Id="rId27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ellaRespir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fc4ce16f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fc4ce16f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fc4ce16f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1fc4ce16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fc4ce16f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1fc4ce16f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fc4ce16f3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fc4ce16f3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fc4ce16f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fc4ce16f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fc4ce16f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fc4ce16f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fc4ce16f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fc4ce16f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fc4ce16f3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1fc4ce16f3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segment_anything import sam_model_registry, SamAutomaticMaskGenerator, SamPredictor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fc4ce16f3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fc4ce16f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fc4ce16f3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fc4ce16f3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fc4ce16f3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fc4ce16f3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fc4ce16f3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fc4ce16f3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>
            <p:ph idx="2" type="pic"/>
          </p:nvPr>
        </p:nvSpPr>
        <p:spPr>
          <a:xfrm>
            <a:off x="4676850" y="1342250"/>
            <a:ext cx="4201200" cy="3510600"/>
          </a:xfrm>
          <a:prstGeom prst="roundRect">
            <a:avLst>
              <a:gd fmla="val 577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and Assigned Sections">
  <p:cSld name="CUSTOM_2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>
            <p:ph idx="2" type="pic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" name="Google Shape;74;p17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9" name="Google Shape;79;p17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0" name="Google Shape;80;p17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6" type="subTitle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87" name="Google Shape;87;p17"/>
          <p:cNvSpPr txBox="1"/>
          <p:nvPr>
            <p:ph idx="7" type="subTitle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88" name="Google Shape;88;p17"/>
          <p:cNvSpPr txBox="1"/>
          <p:nvPr>
            <p:ph idx="8" type="subTitle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89" name="Google Shape;89;p17"/>
          <p:cNvSpPr txBox="1"/>
          <p:nvPr>
            <p:ph idx="9" type="subTitle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90" name="Google Shape;90;p17"/>
          <p:cNvSpPr/>
          <p:nvPr>
            <p:ph idx="13" type="pic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7"/>
          <p:cNvSpPr/>
          <p:nvPr>
            <p:ph idx="14" type="pic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7"/>
          <p:cNvSpPr/>
          <p:nvPr>
            <p:ph idx="15" type="pic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101" name="Google Shape;101;p18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2" name="Google Shape;102;p18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3" name="Google Shape;103;p18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4" name="Google Shape;104;p18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1">
  <p:cSld name="CUSTOM_4"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>
            <p:ph idx="2" type="pic"/>
          </p:nvPr>
        </p:nvSpPr>
        <p:spPr>
          <a:xfrm>
            <a:off x="4676850" y="279050"/>
            <a:ext cx="4201200" cy="4573800"/>
          </a:xfrm>
          <a:prstGeom prst="roundRect">
            <a:avLst>
              <a:gd fmla="val 4826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9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0" name="Google Shape;120;p19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fmla="val 25275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22" name="Google Shape;122;p19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23" name="Google Shape;123;p19"/>
          <p:cNvSpPr txBox="1"/>
          <p:nvPr>
            <p:ph idx="3" type="subTitle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2">
  <p:cSld name="CUSTOM_5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>
            <p:ph idx="2" type="pic"/>
          </p:nvPr>
        </p:nvSpPr>
        <p:spPr>
          <a:xfrm>
            <a:off x="6781525" y="279050"/>
            <a:ext cx="2096400" cy="4573800"/>
          </a:xfrm>
          <a:prstGeom prst="roundRect">
            <a:avLst>
              <a:gd fmla="val 965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0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8" name="Google Shape;128;p20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0" name="Google Shape;130;p20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1" name="Google Shape;131;p20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3">
  <p:cSld name="CUSTOM_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5" name="Google Shape;135;p21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36" name="Google Shape;136;p21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8" name="Google Shape;138;p21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">
  <p:cSld name="CUSTOM_7">
    <p:bg>
      <p:bgPr>
        <a:solidFill>
          <a:schemeClr val="dk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>
            <p:ph idx="2" type="pic"/>
          </p:nvPr>
        </p:nvSpPr>
        <p:spPr>
          <a:xfrm>
            <a:off x="27495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2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44" name="Google Shape;144;p22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22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46" name="Google Shape;146;p22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49" name="Google Shape;149;p22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Alt">
  <p:cSld name="CUSTOM_7_1"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>
            <p:ph idx="2" type="pic"/>
          </p:nvPr>
        </p:nvSpPr>
        <p:spPr>
          <a:xfrm>
            <a:off x="2547100" y="1159275"/>
            <a:ext cx="6326700" cy="3705000"/>
          </a:xfrm>
          <a:prstGeom prst="roundRect">
            <a:avLst>
              <a:gd fmla="val 6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23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54" name="Google Shape;154;p23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56" name="Google Shape;156;p23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Editable">
  <p:cSld name="CUSTOM_7_1_1">
    <p:bg>
      <p:bgPr>
        <a:solidFill>
          <a:schemeClr val="dk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>
            <p:ph idx="2" type="pic"/>
          </p:nvPr>
        </p:nvSpPr>
        <p:spPr>
          <a:xfrm>
            <a:off x="4672600" y="1159275"/>
            <a:ext cx="4201200" cy="3705000"/>
          </a:xfrm>
          <a:prstGeom prst="roundRect">
            <a:avLst>
              <a:gd fmla="val 62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0" name="Google Shape;160;p2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61" name="Google Shape;161;p24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2">
  <p:cSld name="CUSTOM_8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>
            <p:ph idx="2" type="pic"/>
          </p:nvPr>
        </p:nvSpPr>
        <p:spPr>
          <a:xfrm>
            <a:off x="677740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69" name="Google Shape;169;p25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3">
  <p:cSld name="CUSTOM_9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>
            <p:ph idx="2" type="pic"/>
          </p:nvPr>
        </p:nvSpPr>
        <p:spPr>
          <a:xfrm>
            <a:off x="27495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6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6" name="Google Shape;176;p26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77" name="Google Shape;177;p26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79" name="Google Shape;179;p26"/>
          <p:cNvSpPr txBox="1"/>
          <p:nvPr>
            <p:ph idx="3" type="subTitle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4">
  <p:cSld name="CUSTOM_10">
    <p:bg>
      <p:bgPr>
        <a:solidFill>
          <a:schemeClr val="accen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3" name="Google Shape;183;p27"/>
          <p:cNvSpPr/>
          <p:nvPr>
            <p:ph idx="2" type="pic"/>
          </p:nvPr>
        </p:nvSpPr>
        <p:spPr>
          <a:xfrm>
            <a:off x="677740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85" name="Google Shape;185;p27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87" name="Google Shape;187;p27"/>
          <p:cNvSpPr txBox="1"/>
          <p:nvPr>
            <p:ph idx="3" type="subTitle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1"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1" name="Google Shape;191;p28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92" name="Google Shape;192;p28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3" name="Google Shape;193;p2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6">
  <p:cSld name="CUSTOM_12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8" name="Google Shape;198;p29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0" name="Google Shape;200;p29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02" name="Google Shape;202;p29"/>
          <p:cNvSpPr txBox="1"/>
          <p:nvPr>
            <p:ph idx="3" type="subTitle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">
  <p:cSld name="CUSTOM_13"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>
            <p:ph idx="2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0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 2">
  <p:cSld name="CUSTOM_14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213" name="Google Shape;213;p31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14" name="Google Shape;214;p31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15" name="Google Shape;215;p31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17" name="Google Shape;217;p31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2" name="Google Shape;222;p31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3" name="Google Shape;223;p31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4" name="Google Shape;224;p31"/>
          <p:cNvSpPr/>
          <p:nvPr>
            <p:ph idx="7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CUSTOM_15">
    <p:bg>
      <p:bgPr>
        <a:solidFill>
          <a:schemeClr val="dk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>
            <p:ph idx="2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2"/>
          <p:cNvSpPr/>
          <p:nvPr>
            <p:ph idx="3" type="pic"/>
          </p:nvPr>
        </p:nvSpPr>
        <p:spPr>
          <a:xfrm>
            <a:off x="274950" y="323522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2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 with Names">
  <p:cSld name="CUSTOM_15_1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>
            <p:ph idx="2" type="pic"/>
          </p:nvPr>
        </p:nvSpPr>
        <p:spPr>
          <a:xfrm>
            <a:off x="274950" y="3235225"/>
            <a:ext cx="4191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3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fmla="val 1692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35" name="Google Shape;235;p33"/>
          <p:cNvSpPr txBox="1"/>
          <p:nvPr>
            <p:ph idx="1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3"/>
          <p:cNvSpPr/>
          <p:nvPr>
            <p:ph idx="3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chemeClr val="accent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">
  <p:cSld name="CUSTOM_17"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41" name="Google Shape;241;p35"/>
          <p:cNvSpPr txBox="1"/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42" name="Google Shape;242;p35"/>
          <p:cNvSpPr txBox="1"/>
          <p:nvPr>
            <p:ph idx="1" type="subTitle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7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8"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9" name="Google Shape;249;p3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7" name="Google Shape;257;p39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58" name="Google Shape;258;p39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60" name="Google Shape;260;p39"/>
          <p:cNvSpPr txBox="1"/>
          <p:nvPr>
            <p:ph idx="2" type="subTitle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2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41"/>
          <p:cNvSpPr txBox="1"/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67" name="Google Shape;267;p41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8" name="Google Shape;268;p41"/>
          <p:cNvSpPr txBox="1"/>
          <p:nvPr>
            <p:ph idx="1" type="subTitle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4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5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3" name="Google Shape;273;p4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4" name="Google Shape;274;p43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6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4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8" name="Google Shape;278;p4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79" name="Google Shape;279;p44"/>
          <p:cNvSpPr txBox="1"/>
          <p:nvPr>
            <p:ph idx="1" type="subTitle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0" name="Google Shape;280;p44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81" name="Google Shape;281;p44"/>
          <p:cNvSpPr txBox="1"/>
          <p:nvPr>
            <p:ph idx="2" type="subTitle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2" name="Google Shape;282;p44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83" name="Google Shape;283;p44"/>
          <p:cNvSpPr txBox="1"/>
          <p:nvPr>
            <p:ph idx="3" type="subTitle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4" name="Google Shape;284;p44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85" name="Google Shape;285;p44"/>
          <p:cNvSpPr txBox="1"/>
          <p:nvPr>
            <p:ph idx="4" type="subTitle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6" name="Google Shape;286;p44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87" name="Google Shape;287;p44"/>
          <p:cNvSpPr txBox="1"/>
          <p:nvPr>
            <p:ph idx="5" type="subTitle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8" name="Google Shape;288;p44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89" name="Google Shape;289;p44"/>
          <p:cNvSpPr txBox="1"/>
          <p:nvPr>
            <p:ph idx="6" type="subTitle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7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3" name="Google Shape;293;p45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5" name="Google Shape;295;p4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8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9" name="Google Shape;299;p46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0" name="Google Shape;300;p46"/>
          <p:cNvSpPr txBox="1"/>
          <p:nvPr>
            <p:ph idx="2" type="body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1" name="Google Shape;301;p4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2" name="Google Shape;302;p4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03" name="Google Shape;303;p46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4" name="Google Shape;304;p46"/>
          <p:cNvSpPr txBox="1"/>
          <p:nvPr>
            <p:ph idx="3" type="subTitle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05" name="Google Shape;305;p46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6" name="Google Shape;306;p46"/>
          <p:cNvSpPr txBox="1"/>
          <p:nvPr>
            <p:ph idx="4" type="subTitle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9"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0" name="Google Shape;310;p4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12" name="Google Shape;312;p47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3" name="Google Shape;313;p47"/>
          <p:cNvSpPr txBox="1"/>
          <p:nvPr>
            <p:ph idx="2" type="subTitle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4" name="Google Shape;314;p47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47"/>
          <p:cNvSpPr txBox="1"/>
          <p:nvPr>
            <p:ph idx="3" type="body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6" name="Google Shape;316;p47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7" name="Google Shape;317;p47"/>
          <p:cNvSpPr txBox="1"/>
          <p:nvPr>
            <p:ph idx="4" type="subTitle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8" name="Google Shape;318;p47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9" name="Google Shape;319;p47"/>
          <p:cNvSpPr txBox="1"/>
          <p:nvPr>
            <p:ph idx="5" type="body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0" name="Google Shape;320;p47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1" name="Google Shape;321;p47"/>
          <p:cNvSpPr txBox="1"/>
          <p:nvPr>
            <p:ph idx="6" type="subTitle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0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5" name="Google Shape;325;p4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27" name="Google Shape;327;p48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8" name="Google Shape;328;p48"/>
          <p:cNvSpPr txBox="1"/>
          <p:nvPr>
            <p:ph idx="2" type="subTitle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9" name="Google Shape;329;p48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0" name="Google Shape;330;p48"/>
          <p:cNvSpPr txBox="1"/>
          <p:nvPr>
            <p:ph idx="3" type="body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1" name="Google Shape;331;p48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2" name="Google Shape;332;p48"/>
          <p:cNvSpPr txBox="1"/>
          <p:nvPr>
            <p:ph idx="4" type="subTitle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33" name="Google Shape;333;p48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4" name="Google Shape;334;p48"/>
          <p:cNvSpPr txBox="1"/>
          <p:nvPr>
            <p:ph idx="5" type="body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5" name="Google Shape;335;p48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6" name="Google Shape;336;p48"/>
          <p:cNvSpPr txBox="1"/>
          <p:nvPr>
            <p:ph idx="6" type="subTitle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37" name="Google Shape;337;p48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38" name="Google Shape;338;p48"/>
          <p:cNvSpPr txBox="1"/>
          <p:nvPr>
            <p:ph idx="7" type="body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9" name="Google Shape;339;p48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0" name="Google Shape;340;p48"/>
          <p:cNvSpPr txBox="1"/>
          <p:nvPr>
            <p:ph idx="8" type="subTitle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CUSTOM_3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>
            <p:ph idx="2" type="pic"/>
          </p:nvPr>
        </p:nvSpPr>
        <p:spPr>
          <a:xfrm>
            <a:off x="274950" y="1352225"/>
            <a:ext cx="85989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2">
    <p:bg>
      <p:bgPr>
        <a:solidFill>
          <a:schemeClr val="dk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7" name="Google Shape;347;p50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9" name="Google Shape;349;p50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0" name="Google Shape;350;p50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51" name="Google Shape;351;p50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2" name="Google Shape;352;p50"/>
          <p:cNvSpPr txBox="1"/>
          <p:nvPr>
            <p:ph idx="2" type="subTitle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53" name="Google Shape;353;p50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4" name="Google Shape;354;p50"/>
          <p:cNvSpPr txBox="1"/>
          <p:nvPr>
            <p:ph idx="3" type="subTitle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55" name="Google Shape;355;p50"/>
          <p:cNvSpPr/>
          <p:nvPr>
            <p:ph idx="4" type="pic"/>
          </p:nvPr>
        </p:nvSpPr>
        <p:spPr>
          <a:xfrm>
            <a:off x="274950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50"/>
          <p:cNvSpPr txBox="1"/>
          <p:nvPr>
            <p:ph idx="5" type="body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7" name="Google Shape;357;p50"/>
          <p:cNvSpPr/>
          <p:nvPr>
            <p:ph idx="6" type="pic"/>
          </p:nvPr>
        </p:nvSpPr>
        <p:spPr>
          <a:xfrm>
            <a:off x="4672575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3">
    <p:bg>
      <p:bgPr>
        <a:solidFill>
          <a:schemeClr val="dk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0" name="Google Shape;360;p51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2" name="Google Shape;362;p51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3" name="Google Shape;363;p51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64" name="Google Shape;364;p51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5" name="Google Shape;365;p51"/>
          <p:cNvSpPr txBox="1"/>
          <p:nvPr>
            <p:ph idx="2" type="subTitle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66" name="Google Shape;366;p51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7" name="Google Shape;367;p51"/>
          <p:cNvSpPr txBox="1"/>
          <p:nvPr>
            <p:ph idx="3" type="subTitle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68" name="Google Shape;368;p51"/>
          <p:cNvSpPr/>
          <p:nvPr>
            <p:ph idx="4" type="pic"/>
          </p:nvPr>
        </p:nvSpPr>
        <p:spPr>
          <a:xfrm>
            <a:off x="2749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51"/>
          <p:cNvSpPr txBox="1"/>
          <p:nvPr>
            <p:ph idx="5" type="body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0" name="Google Shape;370;p51"/>
          <p:cNvSpPr/>
          <p:nvPr>
            <p:ph idx="6" type="pic"/>
          </p:nvPr>
        </p:nvSpPr>
        <p:spPr>
          <a:xfrm>
            <a:off x="31853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51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2" name="Google Shape;372;p51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73" name="Google Shape;373;p51"/>
          <p:cNvSpPr txBox="1"/>
          <p:nvPr>
            <p:ph idx="7" type="subTitle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74" name="Google Shape;374;p51"/>
          <p:cNvSpPr txBox="1"/>
          <p:nvPr>
            <p:ph idx="8" type="body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5" name="Google Shape;375;p51"/>
          <p:cNvSpPr/>
          <p:nvPr>
            <p:ph idx="9" type="pic"/>
          </p:nvPr>
        </p:nvSpPr>
        <p:spPr>
          <a:xfrm>
            <a:off x="609576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4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>
            <p:ph idx="2" type="pic"/>
          </p:nvPr>
        </p:nvSpPr>
        <p:spPr>
          <a:xfrm>
            <a:off x="274950" y="273750"/>
            <a:ext cx="8598900" cy="45960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5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/>
          <p:nvPr>
            <p:ph idx="2" type="pic"/>
          </p:nvPr>
        </p:nvSpPr>
        <p:spPr>
          <a:xfrm>
            <a:off x="7186900" y="1350138"/>
            <a:ext cx="16857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53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1" name="Google Shape;381;p53"/>
          <p:cNvSpPr txBox="1"/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82" name="Google Shape;382;p53"/>
          <p:cNvSpPr/>
          <p:nvPr>
            <p:ph idx="3" type="pic"/>
          </p:nvPr>
        </p:nvSpPr>
        <p:spPr>
          <a:xfrm>
            <a:off x="27365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53"/>
          <p:cNvSpPr/>
          <p:nvPr>
            <p:ph idx="4" type="pic"/>
          </p:nvPr>
        </p:nvSpPr>
        <p:spPr>
          <a:xfrm>
            <a:off x="1998688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53"/>
          <p:cNvSpPr/>
          <p:nvPr>
            <p:ph idx="5" type="pic"/>
          </p:nvPr>
        </p:nvSpPr>
        <p:spPr>
          <a:xfrm>
            <a:off x="3723713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53"/>
          <p:cNvSpPr/>
          <p:nvPr>
            <p:ph idx="6" type="pic"/>
          </p:nvPr>
        </p:nvSpPr>
        <p:spPr>
          <a:xfrm>
            <a:off x="545530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53"/>
          <p:cNvSpPr/>
          <p:nvPr>
            <p:ph idx="7" type="pic"/>
          </p:nvPr>
        </p:nvSpPr>
        <p:spPr>
          <a:xfrm>
            <a:off x="27365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53"/>
          <p:cNvSpPr/>
          <p:nvPr>
            <p:ph idx="8" type="pic"/>
          </p:nvPr>
        </p:nvSpPr>
        <p:spPr>
          <a:xfrm>
            <a:off x="1998688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53"/>
          <p:cNvSpPr/>
          <p:nvPr>
            <p:ph idx="9" type="pic"/>
          </p:nvPr>
        </p:nvSpPr>
        <p:spPr>
          <a:xfrm>
            <a:off x="3723713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53"/>
          <p:cNvSpPr/>
          <p:nvPr>
            <p:ph idx="13" type="pic"/>
          </p:nvPr>
        </p:nvSpPr>
        <p:spPr>
          <a:xfrm>
            <a:off x="545530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36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3" name="Google Shape;393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4" name="Google Shape;39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4" name="Google Shape;404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5" name="Google Shape;405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" name="Google Shape;4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3" name="Google Shape;4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1" name="Google Shape;421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22" name="Google Shape;42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5" name="Google Shape;425;p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6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0" name="Google Shape;430;p6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" name="Google Shape;435;p6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6" name="Google Shape;436;p6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7" name="Google Shape;437;p6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6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2" name="Google Shape;442;p6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3" name="Google Shape;443;p6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4" name="Google Shape;444;p6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6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6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6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51" name="Google Shape;451;p6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52" name="Google Shape;452;p6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53" name="Google Shape;453;p6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54" name="Google Shape;454;p6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5" name="Google Shape;455;p6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6" name="Google Shape;456;p6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6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6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6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6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6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6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8" name="Google Shape;46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6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1" name="Google Shape;471;p6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4" name="Google Shape;474;p7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7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7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7" name="Google Shape;477;p7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7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9" name="Google Shape;47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7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2" name="Google Shape;482;p7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3" name="Google Shape;483;p7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7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7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7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7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7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7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7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7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7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b="1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youtube.com/watch?v=tBNHPk-Lnkk" TargetMode="External"/><Relationship Id="rId4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AG8YlKxcurl-mdmvKbgWWjGBdNe68Q-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Anamorphic Illusions</a:t>
            </a:r>
            <a:endParaRPr/>
          </a:p>
        </p:txBody>
      </p:sp>
      <p:sp>
        <p:nvSpPr>
          <p:cNvPr id="504" name="Google Shape;504;p73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quick demonstration: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73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Owen Lin, Yilin Ni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descr="Add me on Facebook - (click the LIKE button on Facebook to add me)&#10;https://www.facebook.com/brusspup2#!/pages/Brusspup/158773774166995&#10;&#10;Download the song on iTunes&#10;&#10;Song name - Soul Switch&#10;https://itunes.apple.com/us/album/soul-switch/id426471027?i=426471065&amp;ign-mpt=uo%3D4&#10;&#10;Amazon Download Link:&#10;http://www.amazon.com/Soul-Switch/dp/B005HMR1LM/ref=sr_1_1?ie=UTF8&amp;qid=1354354756&amp;sr=8-1&amp;keywords=brusspup&#10;&#10;Link to Hyder's channel (the cat in the video)&#10;http://www.youtube.com/hyderkitty&#10;&#10;These are so simple but always so amazing to see.&#10;&#10;I did 3 anamorphic illusions. Rubiks cube, a roll of tape and a shoe. Which one is your favorite? I like the shoe the best. &#10;&#10;Oh and lets not for the kitty cat. Hyder thought she was anamorphic for a bit there.&#10;&#10;I've included the images in this video for you to download and try yourself. Print them on 8.5 X 14. Cut the paper any way you'd like to add more of an effect.&#10;&#10;I’ve provided links to the images for you to print out and try at home. Do not use these images for TV or any other commercial use without permission&#10;&#10;Rubiks - http://i.imgur.com/ffAnX.jpg&#10;Tape - http://i.imgur.com/GUU2b.jpg&#10;Shoe - http://i.imgur.com/J8VNL.jpg&#10;&#10;©1974 Rubik's®  Used under licence Rubik's Brand Ltd.  All rights reserved. www.rubiks.com" id="506" name="Google Shape;506;p73" title="Amazing Anamorphic Illusions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325" y="2873800"/>
            <a:ext cx="3048000" cy="1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0" y="31300"/>
            <a:ext cx="2202650" cy="26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450" y="47700"/>
            <a:ext cx="1919807" cy="25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342" y="31300"/>
            <a:ext cx="1939633" cy="25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121" y="47707"/>
            <a:ext cx="1939625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8338" y="2639550"/>
            <a:ext cx="1869650" cy="24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3"/>
          <p:cNvSpPr txBox="1"/>
          <p:nvPr>
            <p:ph idx="1" type="body"/>
          </p:nvPr>
        </p:nvSpPr>
        <p:spPr>
          <a:xfrm>
            <a:off x="494800" y="1503725"/>
            <a:ext cx="41979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Tried to use the forward face of the cube to find homography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expected result would be a </a:t>
            </a:r>
            <a:r>
              <a:rPr b="1" lang="en">
                <a:solidFill>
                  <a:schemeClr val="dk1"/>
                </a:solidFill>
              </a:rPr>
              <a:t>cube sheet</a:t>
            </a:r>
            <a:r>
              <a:rPr lang="en">
                <a:solidFill>
                  <a:schemeClr val="dk1"/>
                </a:solidFill>
              </a:rPr>
              <a:t> that is perpendicular to the ground.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Fill the background (once occupied by the 3D volume of the cube) with texture synthesis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Problem: Can’t find a mask for the face of the cube - hard to make it video consistent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7" name="Google Shape;587;p8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Summary and Failed Attempt</a:t>
            </a:r>
            <a:endParaRPr sz="4200"/>
          </a:p>
        </p:txBody>
      </p:sp>
      <p:pic>
        <p:nvPicPr>
          <p:cNvPr id="588" name="Google Shape;5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223" y="1742250"/>
            <a:ext cx="4043725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4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</a:t>
            </a:r>
            <a:endParaRPr sz="4200"/>
          </a:p>
        </p:txBody>
      </p:sp>
      <p:pic>
        <p:nvPicPr>
          <p:cNvPr id="594" name="Google Shape;5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14825"/>
            <a:ext cx="8572500" cy="19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50" y="3134175"/>
            <a:ext cx="4160001" cy="18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401" y="3134171"/>
            <a:ext cx="4406548" cy="179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 dolphins swimming upward." id="511" name="Google Shape;511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0" l="0" r="0" t="21864"/>
          <a:stretch/>
        </p:blipFill>
        <p:spPr>
          <a:xfrm>
            <a:off x="4676850" y="1342250"/>
            <a:ext cx="4201200" cy="3510600"/>
          </a:xfrm>
          <a:prstGeom prst="roundRect">
            <a:avLst>
              <a:gd fmla="val 16667" name="adj"/>
            </a:avLst>
          </a:prstGeom>
        </p:spPr>
      </p:pic>
      <p:sp>
        <p:nvSpPr>
          <p:cNvPr id="512" name="Google Shape;512;p74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want to utilize warping techniques to create an effect that is similar to anamorphic illusion. Specifically, we have a moving camera, BUT under the assumption of plain surface, a homography can still be applied for transformation with appropriate mask.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13" name="Google Shape;513;p7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9" name="Google Shape;519;p75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Corner Detection with ANMS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0" name="Google Shape;520;p75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⭐Automatic Masks Segmentation with SAM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1" name="Google Shape;521;p75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⭐SIFT Feature Descriptor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75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Feature Matching and RANSAC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75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⭐Warping and Distance Blending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p75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75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75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p75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75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6"/>
          <p:cNvSpPr txBox="1"/>
          <p:nvPr>
            <p:ph idx="2" type="body"/>
          </p:nvPr>
        </p:nvSpPr>
        <p:spPr>
          <a:xfrm>
            <a:off x="503350" y="1503725"/>
            <a:ext cx="3900300" cy="30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Standard Harris Corner Detection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Use Adaptive-Nonmaxial Suppression (ANMS) to reduce the number of corners while preserving their spatial distribution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ANMS ranks corners by its “distance to the nearest stronger points” and retain the top n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7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Corner Detection with ANMS</a:t>
            </a:r>
            <a:endParaRPr/>
          </a:p>
        </p:txBody>
      </p:sp>
      <p:pic>
        <p:nvPicPr>
          <p:cNvPr id="535" name="Google Shape;5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00" y="1313800"/>
            <a:ext cx="4220551" cy="3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7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Segment Anything Model (SAM) is an advanced Segmentation Model developed by Meta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AutomaticMaskGenerator provides masks without labeling - Out of time to implement semantic segmentation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Instead, we use bounding box to obtain the mask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1" name="Google Shape;541;p7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Segmentation with SAM</a:t>
            </a:r>
            <a:endParaRPr/>
          </a:p>
        </p:txBody>
      </p:sp>
      <p:pic>
        <p:nvPicPr>
          <p:cNvPr id="542" name="Google Shape;5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27975"/>
            <a:ext cx="4334076" cy="35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idx="2" type="body"/>
          </p:nvPr>
        </p:nvSpPr>
        <p:spPr>
          <a:xfrm>
            <a:off x="503350" y="1503725"/>
            <a:ext cx="37944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Scale Invariant Feature Transform (SIFT) </a:t>
            </a:r>
            <a:r>
              <a:rPr lang="en">
                <a:solidFill>
                  <a:schemeClr val="dk1"/>
                </a:solidFill>
              </a:rPr>
              <a:t>describes a local feature in a rotation invariant way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Utilize gradient field around a feature. For each of the image patch make a histogram of gradient and stack the 16 patches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7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SIFT Feature Descriptor</a:t>
            </a:r>
            <a:endParaRPr/>
          </a:p>
        </p:txBody>
      </p:sp>
      <p:pic>
        <p:nvPicPr>
          <p:cNvPr id="549" name="Google Shape;5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475" y="1167125"/>
            <a:ext cx="4208475" cy="19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8"/>
          <p:cNvPicPr preferRelativeResize="0"/>
          <p:nvPr/>
        </p:nvPicPr>
        <p:blipFill rotWithShape="1">
          <a:blip r:embed="rId4">
            <a:alphaModFix/>
          </a:blip>
          <a:srcRect b="0" l="0" r="1545" t="0"/>
          <a:stretch/>
        </p:blipFill>
        <p:spPr>
          <a:xfrm>
            <a:off x="5356987" y="3134250"/>
            <a:ext cx="2825450" cy="1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Feature Matching with Lowe’s Ratio = 0.8 (tested empirically)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Use Random Sample Consensus (RANSAC) to </a:t>
            </a:r>
            <a:r>
              <a:rPr lang="en">
                <a:solidFill>
                  <a:schemeClr val="dk1"/>
                </a:solidFill>
              </a:rPr>
              <a:t>further</a:t>
            </a:r>
            <a:r>
              <a:rPr lang="en">
                <a:solidFill>
                  <a:schemeClr val="dk1"/>
                </a:solidFill>
              </a:rPr>
              <a:t> reduce the matching features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One success example is provide on the right hand side. Note that there were very few good corresponding points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7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Matching and RANSAC</a:t>
            </a:r>
            <a:endParaRPr/>
          </a:p>
        </p:txBody>
      </p:sp>
      <p:pic>
        <p:nvPicPr>
          <p:cNvPr id="557" name="Google Shape;5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600" y="1323525"/>
            <a:ext cx="4887026" cy="178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600" y="3108337"/>
            <a:ext cx="4887026" cy="178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/>
          <p:nvPr>
            <p:ph idx="2" type="body"/>
          </p:nvPr>
        </p:nvSpPr>
        <p:spPr>
          <a:xfrm>
            <a:off x="503350" y="1503725"/>
            <a:ext cx="38523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For warped frames, we use inverse warping and interpolate the color value from the original frame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warping only applies to the ground mask - including the cube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For distance mask on original frame, choose the cube as the bounding mask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a1 = w1 / (w1 + w2)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a2 = w2/ (w1 + w2)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80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Warping and Distance Blending</a:t>
            </a:r>
            <a:endParaRPr/>
          </a:p>
        </p:txBody>
      </p:sp>
      <p:pic>
        <p:nvPicPr>
          <p:cNvPr id="565" name="Google Shape;5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7425"/>
            <a:ext cx="4419601" cy="3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1"/>
          <p:cNvSpPr txBox="1"/>
          <p:nvPr>
            <p:ph idx="4294967295"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Demonstration</a:t>
            </a:r>
            <a:endParaRPr/>
          </a:p>
        </p:txBody>
      </p:sp>
      <p:pic>
        <p:nvPicPr>
          <p:cNvPr id="571" name="Google Shape;571;p81" title="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600" y="1167125"/>
            <a:ext cx="4874941" cy="36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